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27.xml" ContentType="application/vnd.openxmlformats-officedocument.presentationml.notesSlide+xml"/>
  <Override PartName="/ppt/notesSlides/_rels/notesSlide2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0.png" ContentType="image/png"/>
  <Override PartName="/ppt/media/image38.jpeg" ContentType="image/jpeg"/>
  <Override PartName="/ppt/media/image36.jpeg" ContentType="image/jpeg"/>
  <Override PartName="/ppt/media/image35.jpeg" ContentType="image/jpeg"/>
  <Override PartName="/ppt/media/image34.jpeg" ContentType="image/jpeg"/>
  <Override PartName="/ppt/media/image32.png" ContentType="image/png"/>
  <Override PartName="/ppt/media/image41.jpeg" ContentType="image/jpeg"/>
  <Override PartName="/ppt/media/image31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jpeg" ContentType="image/jpeg"/>
  <Override PartName="/ppt/media/image8.jpeg" ContentType="image/jpeg"/>
  <Override PartName="/ppt/media/image29.jpeg" ContentType="image/jpeg"/>
  <Override PartName="/ppt/media/image7.png" ContentType="image/png"/>
  <Override PartName="/ppt/media/image9.jpeg" ContentType="image/jpeg"/>
  <Override PartName="/ppt/media/image10.png" ContentType="image/png"/>
  <Override PartName="/ppt/media/image6.png" ContentType="image/png"/>
  <Override PartName="/ppt/media/image22.jpeg" ContentType="image/jpeg"/>
  <Override PartName="/ppt/media/image1.jpeg" ContentType="image/jpeg"/>
  <Override PartName="/ppt/media/image11.png" ContentType="image/png"/>
  <Override PartName="/ppt/media/image18.jpeg" ContentType="image/jpeg"/>
  <Override PartName="/ppt/media/image37.png" ContentType="image/png"/>
  <Override PartName="/ppt/media/image30.jpeg" ContentType="image/jpeg"/>
  <Override PartName="/ppt/media/image2.png" ContentType="image/png"/>
  <Override PartName="/ppt/media/image39.jpeg" ContentType="image/jpeg"/>
  <Override PartName="/ppt/media/image4.png" ContentType="image/png"/>
  <Override PartName="/ppt/media/image28.jpeg" ContentType="image/jpeg"/>
  <Override PartName="/ppt/media/image12.png" ContentType="image/png"/>
  <Override PartName="/ppt/media/image13.png" ContentType="image/png"/>
  <Override PartName="/ppt/media/image33.jpeg" ContentType="image/jpeg"/>
  <Override PartName="/ppt/media/image14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21.jpeg" ContentType="image/jpeg"/>
  <Override PartName="/ppt/media/image17.jpeg" ContentType="image/jpeg"/>
  <Override PartName="/ppt/media/image3.png" ContentType="image/png"/>
  <Override PartName="/ppt/media/image19.jpeg" ContentType="image/jpe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797675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96A2F24-1621-4EBA-ADFE-B251F1D5B99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6B7C237-5433-4DAE-8BB3-48FC6A9E05B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76CDE54-809E-4AA5-92AF-1279ADCD6C0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5E60EBB-7270-4F18-9985-B3AC2F0C0C2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AAEB857-10C6-4E84-A741-2F4DE8027CA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CC49F12-0C1B-4E65-A234-BA4505C3067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11E259B-AEA9-4B53-86DC-BB00BC3FFCB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8E6EBC9-BFC8-4840-9864-1018EDB2A46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5E2F83-AAE8-4C67-8B48-348E3617D0B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7B879E7-4833-44AF-A1A0-138BFBC2589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705CD6-7DAA-4011-A05F-48F52E84C59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B4222EA-5B3A-4B80-9DCC-D804F7BBE40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027AE55-5E94-4D9E-9562-3AE0787F7CB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30EFDD2-8D02-4C59-9E06-78D903065DA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3BCB702-587D-435B-A40B-8C07A198F19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75BFBD7-5DDF-4A82-904E-74259DF2583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7320" y="411840"/>
            <a:ext cx="10972440" cy="5367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7320" y="411840"/>
            <a:ext cx="10972440" cy="5367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5/31/19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BB4EE30-B20F-463B-9CE1-0ECFB55F4AC1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2160" y="6346080"/>
            <a:ext cx="12191760" cy="511560"/>
          </a:xfrm>
          <a:prstGeom prst="rect">
            <a:avLst/>
          </a:prstGeom>
          <a:gradFill>
            <a:gsLst>
              <a:gs pos="32000">
                <a:schemeClr val="tx2"/>
              </a:gs>
              <a:gs pos="78000">
                <a:srgbClr val="0071c5"/>
              </a:gs>
              <a:gs pos="95000">
                <a:srgbClr val="009fdf"/>
              </a:gs>
            </a:gsLst>
            <a:lin ang="1986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" name="Picture 2" descr=""/>
          <p:cNvPicPr/>
          <p:nvPr/>
        </p:nvPicPr>
        <p:blipFill>
          <a:blip r:embed="rId2"/>
          <a:stretch/>
        </p:blipFill>
        <p:spPr>
          <a:xfrm>
            <a:off x="10986480" y="6440760"/>
            <a:ext cx="485280" cy="319680"/>
          </a:xfrm>
          <a:prstGeom prst="rect">
            <a:avLst/>
          </a:prstGeom>
          <a:ln>
            <a:noFill/>
          </a:ln>
        </p:spPr>
      </p:pic>
      <p:sp>
        <p:nvSpPr>
          <p:cNvPr id="41" name="Line 2"/>
          <p:cNvSpPr/>
          <p:nvPr/>
        </p:nvSpPr>
        <p:spPr>
          <a:xfrm>
            <a:off x="11624400" y="6432480"/>
            <a:ext cx="3240" cy="317160"/>
          </a:xfrm>
          <a:prstGeom prst="line">
            <a:avLst/>
          </a:prstGeom>
          <a:ln w="936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sldNum"/>
          </p:nvPr>
        </p:nvSpPr>
        <p:spPr>
          <a:xfrm>
            <a:off x="9163080" y="6432480"/>
            <a:ext cx="2844360" cy="36468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8289D41E-A525-4313-B870-5F886687B256}" type="slidenum">
              <a:rPr b="0" lang="en-US" sz="10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740" spc="-1" strike="noStrike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28pt Intel Clear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Click to edit the outline text format</a:t>
            </a:r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Second Outline Level</a:t>
            </a:r>
            <a:endParaRPr b="0" lang="en-US" sz="2400" spc="-1" strike="noStrike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Third Outline Level</a:t>
            </a:r>
            <a:endParaRPr b="0" lang="en-US" sz="2400" spc="-1" strike="noStrike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Fourth Outline Level</a:t>
            </a:r>
            <a:endParaRPr b="0" lang="en-US" sz="2400" spc="-1" strike="noStrike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Fifth Outline Level</a:t>
            </a:r>
            <a:endParaRPr b="0" lang="en-US" sz="2400" spc="-1" strike="noStrike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Sixth Outline Level</a:t>
            </a:r>
            <a:endParaRPr b="0" lang="en-US" sz="2400" spc="-1" strike="noStrike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Seventh Outline Level18pt Intel Clear body text</a:t>
            </a:r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lvl="1" marL="300600" indent="-300240">
              <a:lnSpc>
                <a:spcPct val="100000"/>
              </a:lnSpc>
              <a:buClr>
                <a:srgbClr val="003c71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18pt Intel Clear bullet one</a:t>
            </a:r>
            <a:endParaRPr b="0" lang="en-US" sz="2400" spc="-1" strike="noStrike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lvl="2" marL="762120" indent="-304560">
              <a:lnSpc>
                <a:spcPct val="100000"/>
              </a:lnSpc>
              <a:buClr>
                <a:srgbClr val="003c71"/>
              </a:buClr>
              <a:buFont typeface="Intel Clear"/>
              <a:buChar char="–"/>
            </a:pPr>
            <a:r>
              <a:rPr b="0" lang="en-US" sz="2400" spc="-1" strike="noStrike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18pt Intel Clear sub-bullet</a:t>
            </a:r>
            <a:endParaRPr b="0" lang="en-US" sz="2400" spc="-1" strike="noStrike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lvl="3" marL="1293120" indent="-304560">
              <a:lnSpc>
                <a:spcPct val="100000"/>
              </a:lnSpc>
              <a:buClr>
                <a:srgbClr val="003c71"/>
              </a:buClr>
              <a:buFont typeface="Arial"/>
              <a:buChar char="–"/>
            </a:pPr>
            <a:r>
              <a:rPr b="0" lang="en-US" sz="2140" spc="-1" strike="noStrike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16pt Intel Clear fourth level</a:t>
            </a:r>
            <a:endParaRPr b="0" lang="en-US" sz="2400" spc="-1" strike="noStrike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lvl="4" marL="1758960" indent="-304560">
              <a:lnSpc>
                <a:spcPct val="100000"/>
              </a:lnSpc>
              <a:buClr>
                <a:srgbClr val="003c71"/>
              </a:buClr>
              <a:buFont typeface="Intel Clear"/>
              <a:buChar char="–"/>
            </a:pPr>
            <a:r>
              <a:rPr b="0" lang="en-US" sz="1870" spc="-1" strike="noStrike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14pt Intel Clear fifth level</a:t>
            </a:r>
            <a:endParaRPr b="0" lang="en-US" sz="2400" spc="-1" strike="noStrike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hyperlink" Target="mailto:ai@gw.teratec.co.k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github.com/eogns282/lecture_setting.git" TargetMode="External"/><Relationship Id="rId3" Type="http://schemas.openxmlformats.org/officeDocument/2006/relationships/hyperlink" Target="https://github.com/eogns282/lecture_setting.git" TargetMode="External"/><Relationship Id="rId4" Type="http://schemas.openxmlformats.org/officeDocument/2006/relationships/hyperlink" Target="https://github.com/eogns282/lecture_setting.git" TargetMode="External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hyperlink" Target="https://github.com/eogns282/lecture_inference.git" TargetMode="External"/><Relationship Id="rId3" Type="http://schemas.openxmlformats.org/officeDocument/2006/relationships/hyperlink" Target="https://github.com/eogns282/lecture_inference.git" TargetMode="External"/><Relationship Id="rId4" Type="http://schemas.openxmlformats.org/officeDocument/2006/relationships/hyperlink" Target="http://localhost:8888/" TargetMode="External"/><Relationship Id="rId5" Type="http://schemas.openxmlformats.org/officeDocument/2006/relationships/hyperlink" Target="http://localhost:8888/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hyperlink" Target="http://localhost:6006/" TargetMode="External"/><Relationship Id="rId3" Type="http://schemas.openxmlformats.org/officeDocument/2006/relationships/hyperlink" Target="http://localhost:6006/" TargetMode="External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hyperlink" Target="http://localhost:6006/" TargetMode="External"/><Relationship Id="rId3" Type="http://schemas.openxmlformats.org/officeDocument/2006/relationships/hyperlink" Target="http://localhost:6006/" TargetMode="External"/><Relationship Id="rId4" Type="http://schemas.openxmlformats.org/officeDocument/2006/relationships/hyperlink" Target="http://localhost:6006/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mailto:ai@gw.teratec.co.kr" TargetMode="External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hyperlink" Target="https://arxiv.org/abs/1506.01497" TargetMode="External"/><Relationship Id="rId4" Type="http://schemas.openxmlformats.org/officeDocument/2006/relationships/hyperlink" Target="https://arxiv.org/abs/1506.01497" TargetMode="External"/><Relationship Id="rId5" Type="http://schemas.openxmlformats.org/officeDocument/2006/relationships/hyperlink" Target="https://arxiv.org/abs/1506.01497" TargetMode="External"/><Relationship Id="rId6" Type="http://schemas.openxmlformats.org/officeDocument/2006/relationships/hyperlink" Target="https://arxiv.org/abs/1611.10012" TargetMode="External"/><Relationship Id="rId7" Type="http://schemas.openxmlformats.org/officeDocument/2006/relationships/hyperlink" Target="https://arxiv.org/abs/1611.10012" TargetMode="External"/><Relationship Id="rId8" Type="http://schemas.openxmlformats.org/officeDocument/2006/relationships/hyperlink" Target="https://arxiv.org/abs/1611.10012" TargetMode="External"/><Relationship Id="rId9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hyperlink" Target="https://github.com/tensorflow/models/tree/master/research/object_detection" TargetMode="External"/><Relationship Id="rId4" Type="http://schemas.openxmlformats.org/officeDocument/2006/relationships/hyperlink" Target="https://github.com/tensorflow/models/tree/master/research/object_detection" TargetMode="External"/><Relationship Id="rId5" Type="http://schemas.openxmlformats.org/officeDocument/2006/relationships/hyperlink" Target="https://github.com/tensorflow/models/tree/master/research/object_detection" TargetMode="External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hyperlink" Target="https://github.com/eogns282/lecture_0" TargetMode="External"/><Relationship Id="rId3" Type="http://schemas.openxmlformats.org/officeDocument/2006/relationships/hyperlink" Target="https://github.com/eogns282/lecture_0" TargetMode="External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07680" y="630360"/>
            <a:ext cx="10846800" cy="57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US" sz="66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Object Detection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66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   </a:t>
            </a:r>
            <a:r>
              <a:rPr b="1" lang="en-US" sz="6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and </a:t>
            </a:r>
            <a:r>
              <a:rPr b="1" lang="en-US" sz="66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OpenVINO 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594960" y="5054760"/>
            <a:ext cx="50374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2018. Oct. 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Peter Park/Ike Lee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851040" y="295560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Tensorflow Docker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798480" y="3791520"/>
            <a:ext cx="10489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TF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를 사용하기 위한 기본적인 환경 세팅이 되어 있는 가상환경에서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TF docker image download.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-19440" y="617040"/>
            <a:ext cx="155844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환경 세팅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6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7"/>
          <p:cNvSpPr/>
          <p:nvPr/>
        </p:nvSpPr>
        <p:spPr>
          <a:xfrm>
            <a:off x="911160" y="4370040"/>
            <a:ext cx="7599240" cy="130932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sudo docker pull tensorflow/tensorflow:1.13.1-py3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sudo docker run -it --rm -p 8888:8888 -p 6006:6006 tensorflow/tensorflow:1.13.1-py3 bash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8"/>
          <p:cNvSpPr/>
          <p:nvPr/>
        </p:nvSpPr>
        <p:spPr>
          <a:xfrm>
            <a:off x="851040" y="106416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서버 접속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879120" y="1502280"/>
            <a:ext cx="7599240" cy="191988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ssh miruware@miruware.iptime.org -p 2000 -L 8888:localhost:8888 -L 6006:localhost:6006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ssh -X -p 8005 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2"/>
              </a:rPr>
              <a:t>ai@gw.teratec.co.kr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-L 8888:localhost:8888 -L 6006:localhost:6006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firefox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>
            <a:off x="8820360" y="4390200"/>
            <a:ext cx="2979720" cy="5000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Docker image download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10218240" y="4944240"/>
            <a:ext cx="183600" cy="167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" name="CustomShape 12"/>
          <p:cNvSpPr/>
          <p:nvPr/>
        </p:nvSpPr>
        <p:spPr>
          <a:xfrm>
            <a:off x="8820360" y="5165280"/>
            <a:ext cx="2979720" cy="5000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Docker image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928080" y="6039000"/>
            <a:ext cx="7599240" cy="100512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sudo -i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docker kill $(docker ps -q -f status=running)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docker rm $(docker ps -q -f status=exited)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14"/>
          <p:cNvSpPr/>
          <p:nvPr/>
        </p:nvSpPr>
        <p:spPr>
          <a:xfrm>
            <a:off x="826200" y="5685120"/>
            <a:ext cx="7768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위의 명령어에서 에러가 날경우 하기 코드를 먼저 실행 합니다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15"/>
          <p:cNvSpPr/>
          <p:nvPr/>
        </p:nvSpPr>
        <p:spPr>
          <a:xfrm>
            <a:off x="8896320" y="1507680"/>
            <a:ext cx="2643480" cy="22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각자 다르게 설정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ai@gw ai1@gw ai2@gw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-L 8888~88890:8888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-L 6006~6008:6006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Pw : 123123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6"/>
          <p:cNvSpPr/>
          <p:nvPr/>
        </p:nvSpPr>
        <p:spPr>
          <a:xfrm>
            <a:off x="8820360" y="6063120"/>
            <a:ext cx="2979720" cy="68328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실행중인 모든 컨테이너 강제 종료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종료된 모든 컨테이너 삭제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51040" y="295560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Tensorflow Docker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798480" y="3444840"/>
            <a:ext cx="10489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Tensorflow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를 사용하기 위한 기본적인 환경 세팅이 되어 있는 가상환경에서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TF docker image download.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-19440" y="617040"/>
            <a:ext cx="155844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환경 세팅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928080" y="3867120"/>
            <a:ext cx="7599240" cy="130932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sudo docker pull tensorflow/tensorflow:latest-py3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sudo docker run -it --rm -p 8888:8888 -p 6006:6006 tensorflow/tensorflow:latest-py3 bash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6"/>
          <p:cNvSpPr/>
          <p:nvPr/>
        </p:nvSpPr>
        <p:spPr>
          <a:xfrm>
            <a:off x="884880" y="152568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서버 접속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7"/>
          <p:cNvSpPr/>
          <p:nvPr/>
        </p:nvSpPr>
        <p:spPr>
          <a:xfrm>
            <a:off x="912960" y="1973520"/>
            <a:ext cx="7599240" cy="70020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ssh miruware@miruware.iptime.org -p 2000 -L 8888:localhost:8888 -L 6006:localhost:6006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8820360" y="3899160"/>
            <a:ext cx="2979720" cy="5000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Docker image download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9"/>
          <p:cNvSpPr/>
          <p:nvPr/>
        </p:nvSpPr>
        <p:spPr>
          <a:xfrm>
            <a:off x="10218240" y="4453200"/>
            <a:ext cx="183600" cy="167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" name="CustomShape 10"/>
          <p:cNvSpPr/>
          <p:nvPr/>
        </p:nvSpPr>
        <p:spPr>
          <a:xfrm>
            <a:off x="8820360" y="4674600"/>
            <a:ext cx="2979720" cy="5000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Docker image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11"/>
          <p:cNvSpPr/>
          <p:nvPr/>
        </p:nvSpPr>
        <p:spPr>
          <a:xfrm>
            <a:off x="928080" y="5528880"/>
            <a:ext cx="7599240" cy="70020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docker stop `docker ps –a –q`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docker rmi $(docker images –q)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12"/>
          <p:cNvSpPr/>
          <p:nvPr/>
        </p:nvSpPr>
        <p:spPr>
          <a:xfrm>
            <a:off x="826200" y="5175000"/>
            <a:ext cx="7768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위의 명령어에서 에러가 날경우 하기 코드를 먼저 실행 합니다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-19440" y="617040"/>
            <a:ext cx="155844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환경 세팅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937800" y="334944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884880" y="3247200"/>
            <a:ext cx="10489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API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설치 이후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directory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912960" y="3826800"/>
            <a:ext cx="10649520" cy="130932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bash setting.sh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~/../usr/local/lib/python3.5/dist-packages/tensorflow/models/research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export PYTHONPATH=$PYTHONPATH:`pwd`:`pwd`/slim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884880" y="101484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설치 및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 download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912960" y="1462680"/>
            <a:ext cx="10649520" cy="161496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apt-get 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apt-get install -y 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apt-get install -y unzip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git clone 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2"/>
              </a:rPr>
              <a:t>https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3"/>
              </a:rPr>
              <a:t>://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4"/>
              </a:rPr>
              <a:t>github.com/eogns282/lecture_setting.git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mv lecture_setting/*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8171640" y="4776480"/>
            <a:ext cx="3390840" cy="5000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API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폴더 확인 가능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0"/>
          <p:cNvSpPr/>
          <p:nvPr/>
        </p:nvSpPr>
        <p:spPr>
          <a:xfrm>
            <a:off x="857160" y="5389920"/>
            <a:ext cx="10489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setting.sh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내부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1"/>
          <p:cNvSpPr/>
          <p:nvPr/>
        </p:nvSpPr>
        <p:spPr>
          <a:xfrm>
            <a:off x="884880" y="5811120"/>
            <a:ext cx="10649520" cy="7002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~/../usr/local/lib/python3.5/dist-packages/tensorflow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git clone https://github.com/tensorflow/models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-401040" y="617040"/>
            <a:ext cx="500472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Pre-trained model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그림 31" descr=""/>
          <p:cNvPicPr/>
          <p:nvPr/>
        </p:nvPicPr>
        <p:blipFill>
          <a:blip r:embed="rId2"/>
          <a:stretch/>
        </p:blipFill>
        <p:spPr>
          <a:xfrm>
            <a:off x="790200" y="1757160"/>
            <a:ext cx="4891320" cy="291024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585360" y="4823280"/>
            <a:ext cx="5364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많은 양의 데이터와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로 잘 학습 된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를 가져와서 사용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197640" y="5733360"/>
            <a:ext cx="6139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단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미리 학습할 때의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정보밖에 사용할 수 없음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그림 51" descr=""/>
          <p:cNvPicPr/>
          <p:nvPr/>
        </p:nvPicPr>
        <p:blipFill>
          <a:blip r:embed="rId3"/>
          <a:srcRect l="62914" t="20085" r="16353" b="56513"/>
          <a:stretch/>
        </p:blipFill>
        <p:spPr>
          <a:xfrm>
            <a:off x="6337800" y="2300040"/>
            <a:ext cx="5173200" cy="1824480"/>
          </a:xfrm>
          <a:prstGeom prst="rect">
            <a:avLst/>
          </a:prstGeom>
          <a:ln>
            <a:noFill/>
          </a:ln>
        </p:spPr>
      </p:pic>
      <p:sp>
        <p:nvSpPr>
          <p:cNvPr id="176" name="CustomShape 6"/>
          <p:cNvSpPr/>
          <p:nvPr/>
        </p:nvSpPr>
        <p:spPr>
          <a:xfrm>
            <a:off x="7434360" y="4417200"/>
            <a:ext cx="2979720" cy="5000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API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장점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-401040" y="603720"/>
            <a:ext cx="500472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Pre-trained model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790200" y="118872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용 데이터 다운로드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818280" y="1636560"/>
            <a:ext cx="10063800" cy="191988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~/../usr/local/lib/python3.5/dist-packages/tensorflow/models/research/object_detection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mkdir practice1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wget -O practice1/puppy.jpg http://4.bp.blogspot.com/-abhbK3OEMKc/UU9BfY980kI/AAAAAAAAg4Q/ApxT0I4Sx_8/s1600/cute-puppy-pictures-030.jpg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그림 27" descr=""/>
          <p:cNvPicPr/>
          <p:nvPr/>
        </p:nvPicPr>
        <p:blipFill>
          <a:blip r:embed="rId2"/>
          <a:stretch/>
        </p:blipFill>
        <p:spPr>
          <a:xfrm>
            <a:off x="1545120" y="3848040"/>
            <a:ext cx="1950840" cy="264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-401040" y="526680"/>
            <a:ext cx="500472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Pre-trained model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818280" y="95148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Pre-trained model download &amp; Inference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818280" y="1369080"/>
            <a:ext cx="10678680" cy="131004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git clone 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2"/>
              </a:rPr>
              <a:t>https://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3"/>
              </a:rPr>
              <a:t>github.com/eogns282/lecture_inference.git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mv lecture_inference/*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python model_download.py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python run.py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818280" y="280800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model_download.py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내부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846000" y="3255840"/>
            <a:ext cx="10678680" cy="639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MODEL_NAME = 'faster_rcnn_resnet50_coco_2018_01_28‘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MODEL_FILE = MODEL_NAME + '.tar.gz'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846000" y="398916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run.py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내부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874080" y="4379760"/>
            <a:ext cx="10650960" cy="9133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image = Image.open(image_path)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output_dict = run_inference_for_single_image(image_np, detection_graph)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plt.savefig('practice1/result.jpg')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10"/>
          <p:cNvSpPr/>
          <p:nvPr/>
        </p:nvSpPr>
        <p:spPr>
          <a:xfrm>
            <a:off x="818280" y="549144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결과 이미지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846000" y="5862600"/>
            <a:ext cx="10650960" cy="97452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jupyter notebook --allow-root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4"/>
              </a:rPr>
              <a:t>http://localhost:8888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5"/>
              </a:rPr>
              <a:t>/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접속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터미널에서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token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값 복사해서 붙여넣기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Jupyter notebook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에서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object_detection/practice1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으로 이동해서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result.jpg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클릭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7093800" y="3794760"/>
            <a:ext cx="5020920" cy="578880"/>
          </a:xfrm>
          <a:prstGeom prst="wedgeRoundRectCallout">
            <a:avLst>
              <a:gd name="adj1" fmla="val -63634"/>
              <a:gd name="adj2" fmla="val 115659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어느 디렉토리에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run_inference_for_single_image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디렉토리가 있나요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8556840" y="5352480"/>
            <a:ext cx="2444400" cy="529200"/>
          </a:xfrm>
          <a:prstGeom prst="wedgeRoundRectCallout">
            <a:avLst>
              <a:gd name="adj1" fmla="val -242003"/>
              <a:gd name="adj2" fmla="val -70227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Code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설명 필요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5252040" y="5821200"/>
            <a:ext cx="4001760" cy="36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8888~89890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사용한 포트 번호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-176760" y="21672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-624600" y="603720"/>
            <a:ext cx="724464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 Custom dataset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으로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Pre-trained model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fine-tuning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457200" y="3517560"/>
            <a:ext cx="53643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앞에서는 미리 학습된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이용하여 바로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를 함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하지만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우리가 가지고 있는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dataset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과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pre-trained model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 사용한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dataset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 다르다면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잘 학습되어 있는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weight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를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fine-tuning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그림 15" descr=""/>
          <p:cNvPicPr/>
          <p:nvPr/>
        </p:nvPicPr>
        <p:blipFill>
          <a:blip r:embed="rId2"/>
          <a:srcRect l="62914" t="20085" r="16353" b="56513"/>
          <a:stretch/>
        </p:blipFill>
        <p:spPr>
          <a:xfrm>
            <a:off x="552960" y="1452240"/>
            <a:ext cx="5173200" cy="1824480"/>
          </a:xfrm>
          <a:prstGeom prst="rect">
            <a:avLst/>
          </a:prstGeom>
          <a:ln>
            <a:noFill/>
          </a:ln>
        </p:spPr>
      </p:pic>
      <p:sp>
        <p:nvSpPr>
          <p:cNvPr id="203" name="Line 6"/>
          <p:cNvSpPr/>
          <p:nvPr/>
        </p:nvSpPr>
        <p:spPr>
          <a:xfrm>
            <a:off x="5995440" y="1143000"/>
            <a:ext cx="360" cy="542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그림 7" descr=""/>
          <p:cNvPicPr/>
          <p:nvPr/>
        </p:nvPicPr>
        <p:blipFill>
          <a:blip r:embed="rId3"/>
          <a:srcRect l="51179" t="28252" r="24300" b="21754"/>
          <a:stretch/>
        </p:blipFill>
        <p:spPr>
          <a:xfrm>
            <a:off x="6264720" y="1499400"/>
            <a:ext cx="5646240" cy="3596400"/>
          </a:xfrm>
          <a:prstGeom prst="rect">
            <a:avLst/>
          </a:prstGeom>
          <a:ln>
            <a:noFill/>
          </a:ln>
        </p:spPr>
      </p:pic>
      <p:sp>
        <p:nvSpPr>
          <p:cNvPr id="205" name="CustomShape 7"/>
          <p:cNvSpPr/>
          <p:nvPr/>
        </p:nvSpPr>
        <p:spPr>
          <a:xfrm>
            <a:off x="6405840" y="5253480"/>
            <a:ext cx="5364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Pet Detection dataset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이용하여 실습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-304200" y="603720"/>
            <a:ext cx="368028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4-1. Dataset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변환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(tfrecord)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790200" y="1045800"/>
            <a:ext cx="10384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Dataset download &amp; Unzip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818280" y="1493640"/>
            <a:ext cx="10799280" cy="161424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~/../usr/local/lib/python3.5/dist-packages/tensorflow/models/research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git clone https://github.com/eogns282/lecture_tfrecord.git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mv lecture_tfrecord/*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bash download.sh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818280" y="339372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Dataset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변환 후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dataset directory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변경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7"/>
          <p:cNvSpPr/>
          <p:nvPr/>
        </p:nvSpPr>
        <p:spPr>
          <a:xfrm>
            <a:off x="790200" y="3755880"/>
            <a:ext cx="10827000" cy="234648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export PYTHONPATH=$PYTHONPATH:`pwd`:`pwd`/slim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</a:t>
            </a: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python object_detection/dataset_tools/create_pet_tf_record.py --label_map_path=object_detection/data/pet_label_map.pbtxt --data_dir=`pwd` --output_dir=`pwd`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mkdir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mv pet_faces_*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8"/>
          <p:cNvSpPr/>
          <p:nvPr/>
        </p:nvSpPr>
        <p:spPr>
          <a:xfrm flipH="1" rot="15084000">
            <a:off x="9659160" y="3333960"/>
            <a:ext cx="147960" cy="1332000"/>
          </a:xfrm>
          <a:prstGeom prst="downArrow">
            <a:avLst>
              <a:gd name="adj1" fmla="val 50000"/>
              <a:gd name="adj2" fmla="val 3676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4" name="CustomShape 9"/>
          <p:cNvSpPr/>
          <p:nvPr/>
        </p:nvSpPr>
        <p:spPr>
          <a:xfrm>
            <a:off x="8943840" y="3197880"/>
            <a:ext cx="2673720" cy="5000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API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장점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10"/>
          <p:cNvSpPr/>
          <p:nvPr/>
        </p:nvSpPr>
        <p:spPr>
          <a:xfrm flipH="1" rot="17882400">
            <a:off x="5015880" y="5545440"/>
            <a:ext cx="165240" cy="893520"/>
          </a:xfrm>
          <a:prstGeom prst="downArrow">
            <a:avLst>
              <a:gd name="adj1" fmla="val 50000"/>
              <a:gd name="adj2" fmla="val 3676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6" name="CustomShape 11"/>
          <p:cNvSpPr/>
          <p:nvPr/>
        </p:nvSpPr>
        <p:spPr>
          <a:xfrm>
            <a:off x="5532840" y="6226920"/>
            <a:ext cx="3256560" cy="5000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Practice2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폴더에 학습에 필요한 파일들을 다 넣을 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-144360" y="603720"/>
            <a:ext cx="175860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4-2.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790200" y="104580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Training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 필요한 파일들을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practice2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폴더로 옮기기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818280" y="1588680"/>
            <a:ext cx="10063800" cy="191988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~/../usr/local/lib/python3.5/dist-packages/tensorflow/models/research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git clone https://github.com/eogns282/lecture_training.git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mv lecture_training/*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bash model_setting.sh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ls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TextShape 6"/>
          <p:cNvSpPr txBox="1"/>
          <p:nvPr/>
        </p:nvSpPr>
        <p:spPr>
          <a:xfrm>
            <a:off x="834120" y="4285080"/>
            <a:ext cx="10047600" cy="2003760"/>
          </a:xfrm>
          <a:prstGeom prst="rect">
            <a:avLst/>
          </a:prstGeom>
          <a:noFill/>
          <a:ln w="38160">
            <a:solidFill>
              <a:srgbClr val="70ad47"/>
            </a:solidFill>
            <a:round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Model download (faster rcnn)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pet_label_map.pbtxt (pet data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정보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faster_rcnn_resnet50_pets.config (pet data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 맞춘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faster rcnn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hyperparameter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정보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3" name="CustomShape 7"/>
          <p:cNvSpPr/>
          <p:nvPr/>
        </p:nvSpPr>
        <p:spPr>
          <a:xfrm>
            <a:off x="818280" y="3737880"/>
            <a:ext cx="5399280" cy="5000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Practice2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폴더에 들어있는 내용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학습에 필요한 파일들임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-144360" y="603720"/>
            <a:ext cx="175860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4-2.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790200" y="104580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Training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시작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818280" y="1588680"/>
            <a:ext cx="10802160" cy="222408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jupyter notebook --allow-root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http://localhost:8888/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접속 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에서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terminal 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python object_detection/legacy/train.py --pipeline_config_path=practice2/faster_rcnn_resnet50_pets.config --train_dir=practice2/training --num_train_steps=1000 --alsologtostderr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2457720" y="1219320"/>
            <a:ext cx="4001760" cy="36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8888~89890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사용한 포트 번호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VINOD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-182160" y="603720"/>
            <a:ext cx="231336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4-3. Tensorboard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790200" y="104580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Graph &amp; Learning curve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시각화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818280" y="1464840"/>
            <a:ext cx="10802160" cy="191988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에서 새로운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terminal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추가로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tensorboard --logdir=./training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2"/>
              </a:rPr>
              <a:t>http://localhost:6006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3"/>
              </a:rPr>
              <a:t>/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로 접속하여 확인하기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그림 2" descr=""/>
          <p:cNvPicPr/>
          <p:nvPr/>
        </p:nvPicPr>
        <p:blipFill>
          <a:blip r:embed="rId4"/>
          <a:srcRect l="58289" t="34504" r="7892" b="5250"/>
          <a:stretch/>
        </p:blipFill>
        <p:spPr>
          <a:xfrm>
            <a:off x="2381400" y="3527640"/>
            <a:ext cx="7667280" cy="322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-183960" y="603720"/>
            <a:ext cx="209700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4-4. Evaluation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790200" y="104580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Evaluation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결과 시각화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790200" y="1559880"/>
            <a:ext cx="10802160" cy="527328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에서 새로운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terminal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추가로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python object_detection/legacy/eval.py --logtostderr --pipeline_config_path=practice2/faster_rcnn_resnet50_pets.config --checkpoint_dir=practice2/training --eval_dir=practice2/eval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이전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tensorboard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는 종료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이전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tensorboard terminal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창도 함께 종료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에서 새로운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terminal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추가로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tensorboard --logdir=./eval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2"/>
              </a:rPr>
              <a:t>http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3"/>
              </a:rPr>
              <a:t>://localhost:6006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4"/>
              </a:rPr>
              <a:t>/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로 접속하여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evaluation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결과 확인하기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; image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메뉴 클릭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814680" y="6090120"/>
            <a:ext cx="3857040" cy="36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6006~6008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사용한 포트 번호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-183960" y="603720"/>
            <a:ext cx="209700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4-4. Evaluation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그림 4" descr=""/>
          <p:cNvPicPr/>
          <p:nvPr/>
        </p:nvPicPr>
        <p:blipFill>
          <a:blip r:embed="rId2"/>
          <a:srcRect l="54383" t="9751" r="29614" b="4000"/>
          <a:stretch/>
        </p:blipFill>
        <p:spPr>
          <a:xfrm>
            <a:off x="2638440" y="731520"/>
            <a:ext cx="6143400" cy="585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-151920" y="603720"/>
            <a:ext cx="182268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4-5. Freezing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818280" y="1078560"/>
            <a:ext cx="10802160" cy="618804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에서 새로운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terminal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추가로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~/../usr/local/lib/python3.5/dist-packages/tensorflow/models/research/practice2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ckpt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파일들 중에서 제일 번호 높은 것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NUM=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제일 높은 번호 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(ex. NUM=336)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python ../object_detection/export_inference_graph.py --input_type image_tensor --pipeline_config_path ./faster_rcnn_resnet50_pets.config --trained_checkpoint_prefix=./training/model.ckpt-$NUM --output_directory ./freeze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freeze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ls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# frozen_inference-graph.pb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파일을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OpenVINO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Inference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할때 사용합니다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1245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Trained model copy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838080" y="1389960"/>
            <a:ext cx="11116080" cy="502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NUC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 서버에 접속 하고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docker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 만든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DL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 파일 서버에 복사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264240" y="4388400"/>
            <a:ext cx="10482480" cy="79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NUC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 서버에 복사된 파일을 다시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NUC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 복사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다음에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로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 위해 파일 컨버젼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/OpenVINO model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만들때 사용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838080" y="2252520"/>
            <a:ext cx="10740600" cy="1843200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ssh -X -p 2019 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1"/>
              </a:rPr>
              <a:t>ai@gw.teratec.co.kr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–L 8888:localhost:8888 –L 6006:localhost:6006ppwd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ai@ai-S2600WFT:~$ docker 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ai@ai-S2600WFT:~$ sudo docker cp eafbeef2d209:/usr/local/lib/python3.5/dist-packages/tensorflow/models/research/practice2/freeze/frozen_inference_graph.pb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741240" y="5483160"/>
            <a:ext cx="10837800" cy="857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cd my_model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scp -P 2019 ai@gw.teratec.co.kr://home/ai/frozen_inference_graph.pb ./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8935560" y="1071360"/>
            <a:ext cx="2643480" cy="146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각자 다르게 설정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ai@gw ai1@gw ai2@gw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-L 8888~89890:8888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-L 6006~6008:6006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Trained model copy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838080" y="1825560"/>
            <a:ext cx="11116080" cy="502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 </a:t>
            </a:r>
            <a:r>
              <a:rPr b="0" lang="en-US" sz="2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 실행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741240" y="2328840"/>
            <a:ext cx="10837800" cy="1174680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(base) miruware@digit1: ~$ docker 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(base) miruware@digit1: ~$ docker cp 577357ecee57 ./usr/local/lib/python3.5/dist-packages/tensorflow/models/research/practice2/freeze/saved_model.pb 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741240" y="4452120"/>
            <a:ext cx="10837800" cy="395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scp –P 2000 miruware@miruware.iptime.org://home/miruware/saved_model/pb 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692640" y="3822120"/>
            <a:ext cx="2535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NUC </a:t>
            </a:r>
            <a:r>
              <a:rPr b="0" lang="en-US" sz="2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 실행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Inference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-198720" y="603720"/>
            <a:ext cx="268524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optimization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609480" y="1545480"/>
            <a:ext cx="10972440" cy="191988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mkdir model_dir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mkdir object_detection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export MODEL_DIR=$HOME/model_dir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export VINO_PATH=/opt/intel/computer_vision_sdk/deployment_tools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export WK_DIR=$HOME/object_detection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export SAMPLES_PATH=$WK_DIR/samples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535680" y="1029240"/>
            <a:ext cx="1321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환경설정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609480" y="5014080"/>
            <a:ext cx="10972440" cy="131004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mkdir -p $WK_DIR/samples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cd $WK_DIR/samples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cmake -DCMAKE_BUILD_TYPE=Release $VINO_PATH/inference_engine/samples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535680" y="4282200"/>
            <a:ext cx="40809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Build inference engine 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Inference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-115920" y="603720"/>
            <a:ext cx="145836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550800" y="4670640"/>
            <a:ext cx="10972440" cy="70020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$SAMPLES_PATH/intel64/Release/object_detection_demo_ssd_async  -I  “cam”  -m $MODEL_DIR/model.ckpt.xml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5"/>
          <p:cNvSpPr/>
          <p:nvPr/>
        </p:nvSpPr>
        <p:spPr>
          <a:xfrm>
            <a:off x="550800" y="4244760"/>
            <a:ext cx="1321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550800" y="1656000"/>
            <a:ext cx="10972440" cy="222480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cd $MODEL_DIR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 python3 $VINO_PATH/model_optimizer/mo.py  --framework tf --input_meta_graph  $MODEL_DIR/model.ckpt.meta  --output_dir $MODEL_DIR/  --output=detection_boxes,detection_scores,num_detections  --tensorflow_use_custom_operations_config $VINO_PATH/model_optimizer/extensions/front/tf/faster_rcnn_support.json --tensorflow_object_detection_api_pipeline_config $MODEL_DIR/pipeline.config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550800" y="1256400"/>
            <a:ext cx="2149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 최적화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591360" y="2547720"/>
            <a:ext cx="4666680" cy="54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THE END</a:t>
            </a:r>
            <a:endParaRPr b="0" lang="en-US" sz="2400" spc="-1" strike="noStrike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2191760" cy="577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이란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...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63960" y="2287440"/>
            <a:ext cx="3738240" cy="35654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Task </a:t>
            </a: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소개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Bounding 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(dog, cat, person, 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Multi-Object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-&gt; 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() -&gt; Person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363960" y="2287440"/>
            <a:ext cx="3738240" cy="3292920"/>
          </a:xfrm>
          <a:prstGeom prst="rect">
            <a:avLst/>
          </a:prstGeom>
          <a:blipFill>
            <a:blip r:embed="rId1"/>
            <a:stretch>
              <a:fillRect l="0" t="-1650" r="0" b="0"/>
            </a:stretch>
          </a:blip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9425160" y="1110240"/>
            <a:ext cx="1121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7900200" y="3934080"/>
            <a:ext cx="482760" cy="695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6"/>
          <p:cNvSpPr/>
          <p:nvPr/>
        </p:nvSpPr>
        <p:spPr>
          <a:xfrm>
            <a:off x="4989960" y="1110240"/>
            <a:ext cx="1753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그림 2" descr=""/>
          <p:cNvPicPr/>
          <p:nvPr/>
        </p:nvPicPr>
        <p:blipFill>
          <a:blip r:embed="rId2"/>
          <a:stretch/>
        </p:blipFill>
        <p:spPr>
          <a:xfrm>
            <a:off x="4440600" y="1990080"/>
            <a:ext cx="3227760" cy="4383720"/>
          </a:xfrm>
          <a:prstGeom prst="rect">
            <a:avLst/>
          </a:prstGeom>
          <a:ln>
            <a:noFill/>
          </a:ln>
        </p:spPr>
      </p:pic>
      <p:pic>
        <p:nvPicPr>
          <p:cNvPr id="94" name="그림 7" descr=""/>
          <p:cNvPicPr/>
          <p:nvPr/>
        </p:nvPicPr>
        <p:blipFill>
          <a:blip r:embed="rId3"/>
          <a:srcRect l="32106" t="12136" r="29482" b="11206"/>
          <a:stretch/>
        </p:blipFill>
        <p:spPr>
          <a:xfrm>
            <a:off x="8581320" y="1990080"/>
            <a:ext cx="3227760" cy="438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12191760" cy="577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이란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...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24160" y="1714320"/>
            <a:ext cx="4014720" cy="38703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Data </a:t>
            </a: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소개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Classification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 -&gt; Class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 -&gt; Class + Bounding 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expensive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labeling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 예정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그림 1" descr=""/>
          <p:cNvPicPr/>
          <p:nvPr/>
        </p:nvPicPr>
        <p:blipFill>
          <a:blip r:embed="rId1"/>
          <a:srcRect l="61090" t="4973" r="15543" b="18706"/>
          <a:stretch/>
        </p:blipFill>
        <p:spPr>
          <a:xfrm>
            <a:off x="5033160" y="1714320"/>
            <a:ext cx="3526200" cy="3597480"/>
          </a:xfrm>
          <a:prstGeom prst="rect">
            <a:avLst/>
          </a:prstGeom>
          <a:ln>
            <a:noFill/>
          </a:ln>
        </p:spPr>
      </p:pic>
      <p:pic>
        <p:nvPicPr>
          <p:cNvPr id="98" name="그림 2" descr=""/>
          <p:cNvPicPr/>
          <p:nvPr/>
        </p:nvPicPr>
        <p:blipFill>
          <a:blip r:embed="rId2"/>
          <a:srcRect l="51493" t="8000" r="38452" b="47899"/>
          <a:stretch/>
        </p:blipFill>
        <p:spPr>
          <a:xfrm>
            <a:off x="8962920" y="1714320"/>
            <a:ext cx="2627640" cy="359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12191760" cy="577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이란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...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06600" y="1714320"/>
            <a:ext cx="4761000" cy="4175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Model </a:t>
            </a: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소개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R-CNN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계열 –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R-CNN, Fast R-CNN,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Faster R-CNN,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 Class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와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Bounding box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를 따로 계산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Single-shot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계열 –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SSD, YOLO,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 Class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와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Bounding box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를 한번에 계산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vs Speed tradeoff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Faster R-CNN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사용할 예정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그림 1" descr=""/>
          <p:cNvPicPr/>
          <p:nvPr/>
        </p:nvPicPr>
        <p:blipFill>
          <a:blip r:embed="rId1"/>
          <a:srcRect l="54669" t="19030" r="25139" b="15244"/>
          <a:stretch/>
        </p:blipFill>
        <p:spPr>
          <a:xfrm>
            <a:off x="6943680" y="673560"/>
            <a:ext cx="2788920" cy="2835360"/>
          </a:xfrm>
          <a:prstGeom prst="rect">
            <a:avLst/>
          </a:prstGeom>
          <a:ln>
            <a:noFill/>
          </a:ln>
        </p:spPr>
      </p:pic>
      <p:pic>
        <p:nvPicPr>
          <p:cNvPr id="102" name="그림 6" descr=""/>
          <p:cNvPicPr/>
          <p:nvPr/>
        </p:nvPicPr>
        <p:blipFill>
          <a:blip r:embed="rId2"/>
          <a:stretch/>
        </p:blipFill>
        <p:spPr>
          <a:xfrm>
            <a:off x="5923080" y="3660120"/>
            <a:ext cx="4891320" cy="291024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10539360" y="6570360"/>
            <a:ext cx="2269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Source: </a:t>
            </a:r>
            <a:r>
              <a:rPr b="0" lang="en-US" sz="7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</a:t>
            </a:r>
            <a:r>
              <a:rPr b="0" lang="en-US" sz="7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://</a:t>
            </a:r>
            <a:r>
              <a:rPr b="0" lang="en-US" sz="7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arxiv.org/abs/1506.01497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</a:t>
            </a:r>
            <a:r>
              <a:rPr b="0" lang="en-US" sz="7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6"/>
              </a:rPr>
              <a:t>https</a:t>
            </a:r>
            <a:r>
              <a:rPr b="0" lang="en-US" sz="7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7"/>
              </a:rPr>
              <a:t>://</a:t>
            </a:r>
            <a:r>
              <a:rPr b="0" lang="en-US" sz="7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8"/>
              </a:rPr>
              <a:t>arxiv.org/abs/1611.10012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0"/>
            <a:ext cx="12191760" cy="577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이란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...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573480" y="1615680"/>
            <a:ext cx="4761000" cy="50900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 Framework </a:t>
            </a: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소개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Framework  - TF, Pytorch, Caffe, Mxnet, BigDL, CNTK….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Tensorflow -&gt; Object Detection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전용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API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제공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training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과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를 쉽게 할 수 있는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대부분의 모델과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 dataset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 대한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pre-trained weight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제공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7" descr=""/>
          <p:cNvPicPr/>
          <p:nvPr/>
        </p:nvPicPr>
        <p:blipFill>
          <a:blip r:embed="rId1"/>
          <a:stretch/>
        </p:blipFill>
        <p:spPr>
          <a:xfrm>
            <a:off x="5701320" y="826920"/>
            <a:ext cx="6218280" cy="2059200"/>
          </a:xfrm>
          <a:prstGeom prst="rect">
            <a:avLst/>
          </a:prstGeom>
          <a:ln>
            <a:noFill/>
          </a:ln>
        </p:spPr>
      </p:pic>
      <p:pic>
        <p:nvPicPr>
          <p:cNvPr id="107" name="그림 1" descr=""/>
          <p:cNvPicPr/>
          <p:nvPr/>
        </p:nvPicPr>
        <p:blipFill>
          <a:blip r:embed="rId2"/>
          <a:srcRect l="62914" t="27896" r="13718" b="57723"/>
          <a:stretch/>
        </p:blipFill>
        <p:spPr>
          <a:xfrm>
            <a:off x="5791680" y="3015000"/>
            <a:ext cx="6037560" cy="116100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7916400" y="6550200"/>
            <a:ext cx="427500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Source: </a:t>
            </a:r>
            <a:r>
              <a:rPr b="0" lang="en-US" sz="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https</a:t>
            </a:r>
            <a:r>
              <a:rPr b="0" lang="en-US" sz="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://</a:t>
            </a:r>
            <a:r>
              <a:rPr b="0" lang="en-US" sz="9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github.com/tensorflow/models/tree/master/research/object_detection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그림 2" descr=""/>
          <p:cNvPicPr/>
          <p:nvPr/>
        </p:nvPicPr>
        <p:blipFill>
          <a:blip r:embed="rId6"/>
          <a:srcRect l="62914" t="20085" r="16353" b="56513"/>
          <a:stretch/>
        </p:blipFill>
        <p:spPr>
          <a:xfrm>
            <a:off x="6194880" y="4405680"/>
            <a:ext cx="5173200" cy="182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32360" y="720720"/>
            <a:ext cx="1432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 순서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637920" y="1161360"/>
            <a:ext cx="11227680" cy="5558040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/>
          <a:p>
            <a:pPr lvl="1" marL="800280" indent="-34272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용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dataset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만들어 보기 –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labeling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환경 세팅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Pre-trained model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이용하여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Tensorflow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로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Custom dataset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으로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Pre-trained model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finetuning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4-1. Dataset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변환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4-2.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4-3. Tensorboard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를 이용하여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curve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확인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4-4. Evaluation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770040" y="3277080"/>
            <a:ext cx="10953360" cy="34340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660600" y="1135800"/>
            <a:ext cx="10870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crawler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설치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(icrawler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패키지 사용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480600" y="1575000"/>
            <a:ext cx="11486520" cy="161496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sudo apt-get install -y git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mkdir tf_resnet; cd tf_resnet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git clone 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2"/>
              </a:rPr>
              <a:t>https://</a:t>
            </a:r>
            <a:r>
              <a:rPr b="0" lang="en-US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3"/>
              </a:rPr>
              <a:t>github.com/eogns282/lecture_0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mv lecture_0/* ./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pip3 install icrawler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-366480" y="617040"/>
            <a:ext cx="391032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Data crawling and labeling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660600" y="3159360"/>
            <a:ext cx="10870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crawling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후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labeling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프로그램 실행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(labelImg)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>
            <a:off x="480600" y="3618000"/>
            <a:ext cx="11486520" cy="1310040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python3 crawl.py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bash crawl.sh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labelImg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python3 labelImg.py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8"/>
          <p:cNvSpPr/>
          <p:nvPr/>
        </p:nvSpPr>
        <p:spPr>
          <a:xfrm>
            <a:off x="555480" y="494712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crawl.py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내부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9"/>
          <p:cNvSpPr/>
          <p:nvPr/>
        </p:nvSpPr>
        <p:spPr>
          <a:xfrm>
            <a:off x="583560" y="5394960"/>
            <a:ext cx="11212920" cy="16142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greedy_crawler = GreedyImageCrawler(storage={'root_dir': 'crawl_image/dog'})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greedy_crawler.crawl(domains='http://amazing-creature.blogspot.com/2013/03/cute-puppy-pictures-30-pics.html', max_num=10, min_size=(200, 200))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-176760" y="234360"/>
            <a:ext cx="6888960" cy="364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-366480" y="603720"/>
            <a:ext cx="3910320" cy="3952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Data crawling and labeling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그림 1" descr=""/>
          <p:cNvPicPr/>
          <p:nvPr/>
        </p:nvPicPr>
        <p:blipFill>
          <a:blip r:embed="rId2"/>
          <a:srcRect l="50277" t="1946" r="7622" b="4000"/>
          <a:stretch/>
        </p:blipFill>
        <p:spPr>
          <a:xfrm>
            <a:off x="930960" y="1588680"/>
            <a:ext cx="6136920" cy="428328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8049960" y="2406600"/>
            <a:ext cx="2979720" cy="93744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단축키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 -  Bounding box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활성화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Ctrl + s -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저장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8188560" y="3620880"/>
            <a:ext cx="2998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장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labeling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해보기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7873920" y="4217760"/>
            <a:ext cx="33318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실제로는 많은 양의 데이터 필요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-&gt; </a:t>
            </a:r>
            <a:r>
              <a:rPr b="1" lang="en-US" sz="14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실습을 위해서 따로 준비 되어 있음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28768</TotalTime>
  <Application>LibreOffice/5.1.6.2$Linux_X86_64 LibreOffice_project/10m0$Build-2</Application>
  <Words>1711</Words>
  <Paragraphs>343</Paragraphs>
  <Company>Intel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2018-06-16T22:45:16Z</dcterms:created>
  <dc:creator>Park, Seunghyuk H</dc:creator>
  <dc:description/>
  <cp:keywords>CTPClassification=CTP_NT CTPClassification=CTP_ITS</cp:keywords>
  <dc:language>en-US</dc:language>
  <cp:lastModifiedBy/>
  <cp:lastPrinted>2018-10-08T09:15:55Z</cp:lastPrinted>
  <dcterms:modified xsi:type="dcterms:W3CDTF">2019-05-31T08:13:51Z</dcterms:modified>
  <cp:revision>544</cp:revision>
  <dc:subject/>
  <dc:title>OpenVINO Toolkit 소개  및   사용 해 보기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TPClassification">
    <vt:lpwstr>CTP_ITS</vt:lpwstr>
  </property>
  <property fmtid="{D5CDD505-2E9C-101B-9397-08002B2CF9AE}" pid="4" name="CTP_BU">
    <vt:lpwstr>SALES AND MARKETING GROUP</vt:lpwstr>
  </property>
  <property fmtid="{D5CDD505-2E9C-101B-9397-08002B2CF9AE}" pid="5" name="CTP_IDSID">
    <vt:lpwstr>NA</vt:lpwstr>
  </property>
  <property fmtid="{D5CDD505-2E9C-101B-9397-08002B2CF9AE}" pid="6" name="CTP_TimeStamp">
    <vt:lpwstr>2018-10-16 16:36:19Z</vt:lpwstr>
  </property>
  <property fmtid="{D5CDD505-2E9C-101B-9397-08002B2CF9AE}" pid="7" name="CTP_WWID">
    <vt:lpwstr>NA</vt:lpwstr>
  </property>
  <property fmtid="{D5CDD505-2E9C-101B-9397-08002B2CF9AE}" pid="8" name="Company">
    <vt:lpwstr>Intel Corporation</vt:lpwstr>
  </property>
  <property fmtid="{D5CDD505-2E9C-101B-9397-08002B2CF9AE}" pid="9" name="HiddenSlides">
    <vt:i4>2</vt:i4>
  </property>
  <property fmtid="{D5CDD505-2E9C-101B-9397-08002B2CF9AE}" pid="10" name="HyperlinksChanged">
    <vt:bool>0</vt:bool>
  </property>
  <property fmtid="{D5CDD505-2E9C-101B-9397-08002B2CF9AE}" pid="11" name="LinksUpToDate">
    <vt:bool>0</vt:bool>
  </property>
  <property fmtid="{D5CDD505-2E9C-101B-9397-08002B2CF9AE}" pid="12" name="MMClips">
    <vt:i4>0</vt:i4>
  </property>
  <property fmtid="{D5CDD505-2E9C-101B-9397-08002B2CF9AE}" pid="13" name="Notes">
    <vt:i4>15</vt:i4>
  </property>
  <property fmtid="{D5CDD505-2E9C-101B-9397-08002B2CF9AE}" pid="14" name="PresentationFormat">
    <vt:lpwstr>Widescreen</vt:lpwstr>
  </property>
  <property fmtid="{D5CDD505-2E9C-101B-9397-08002B2CF9AE}" pid="15" name="ScaleCrop">
    <vt:bool>0</vt:bool>
  </property>
  <property fmtid="{D5CDD505-2E9C-101B-9397-08002B2CF9AE}" pid="16" name="ShareDoc">
    <vt:bool>0</vt:bool>
  </property>
  <property fmtid="{D5CDD505-2E9C-101B-9397-08002B2CF9AE}" pid="17" name="Slides">
    <vt:i4>27</vt:i4>
  </property>
  <property fmtid="{D5CDD505-2E9C-101B-9397-08002B2CF9AE}" pid="18" name="Tfs.IsStoryboard">
    <vt:bool>1</vt:bool>
  </property>
  <property fmtid="{D5CDD505-2E9C-101B-9397-08002B2CF9AE}" pid="19" name="TitusGUID">
    <vt:lpwstr>64e0c077-ad51-4f51-93cd-24f67e26cec5</vt:lpwstr>
  </property>
</Properties>
</file>